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6"/>
    <p:sldId id="257" r:id="rId27"/>
    <p:sldId id="258" r:id="rId28"/>
  </p:sldIdLst>
  <p:sldSz cx="7556500" cy="106934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Open Sans Light" charset="1" panose="020B0306030504020204"/>
      <p:regular r:id="rId10"/>
    </p:embeddedFont>
    <p:embeddedFont>
      <p:font typeface="Open Sans Light Bold" charset="1" panose="020B0806030504020204"/>
      <p:regular r:id="rId11"/>
    </p:embeddedFont>
    <p:embeddedFont>
      <p:font typeface="Open Sans Light Italics" charset="1" panose="020B0306030504020204"/>
      <p:regular r:id="rId12"/>
    </p:embeddedFont>
    <p:embeddedFont>
      <p:font typeface="Open Sans Light Bold Italics" charset="1" panose="020B0806030504020204"/>
      <p:regular r:id="rId13"/>
    </p:embeddedFont>
    <p:embeddedFont>
      <p:font typeface="Open Sans" charset="1" panose="020B0606030504020204"/>
      <p:regular r:id="rId14"/>
    </p:embeddedFont>
    <p:embeddedFont>
      <p:font typeface="Open Sans Bold" charset="1" panose="020B0806030504020204"/>
      <p:regular r:id="rId15"/>
    </p:embeddedFont>
    <p:embeddedFont>
      <p:font typeface="Open Sans Italics" charset="1" panose="020B0606030504020204"/>
      <p:regular r:id="rId16"/>
    </p:embeddedFont>
    <p:embeddedFont>
      <p:font typeface="Open Sans Bold Italics" charset="1" panose="020B0806030504020204"/>
      <p:regular r:id="rId17"/>
    </p:embeddedFont>
    <p:embeddedFont>
      <p:font typeface="Open Sauce SemiBold" charset="1" panose="00000700000000000000"/>
      <p:regular r:id="rId18"/>
    </p:embeddedFont>
    <p:embeddedFont>
      <p:font typeface="Open Sauce SemiBold Bold" charset="1" panose="00000A00000000000000"/>
      <p:regular r:id="rId19"/>
    </p:embeddedFont>
    <p:embeddedFont>
      <p:font typeface="Open Sauce SemiBold Italics" charset="1" panose="00000700000000000000"/>
      <p:regular r:id="rId20"/>
    </p:embeddedFont>
    <p:embeddedFont>
      <p:font typeface="Open Sauce SemiBold Bold Italics" charset="1" panose="00000A00000000000000"/>
      <p:regular r:id="rId21"/>
    </p:embeddedFont>
    <p:embeddedFont>
      <p:font typeface="Amiko Bold" charset="1" panose="00000800000000000000"/>
      <p:regular r:id="rId22"/>
    </p:embeddedFont>
    <p:embeddedFont>
      <p:font typeface="Amiko Bold Bold" charset="1" panose="00000800000000000000"/>
      <p:regular r:id="rId23"/>
    </p:embeddedFont>
    <p:embeddedFont>
      <p:font typeface="Amiko Bold Italics" charset="1" panose="00000800000000000000"/>
      <p:regular r:id="rId24"/>
    </p:embeddedFont>
    <p:embeddedFont>
      <p:font typeface="Amiko Bold Bold Italics" charset="1" panose="00000800000000000000"/>
      <p:regular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slides/slide1.xml" Type="http://schemas.openxmlformats.org/officeDocument/2006/relationships/slide"/><Relationship Id="rId27" Target="slides/slide2.xml" Type="http://schemas.openxmlformats.org/officeDocument/2006/relationships/slide"/><Relationship Id="rId28" Target="slides/slide3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Relationship Id="rId4" Target="../media/image3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Relationship Id="rId4" Target="../media/image3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058134" y="-1689723"/>
            <a:ext cx="3692057" cy="3692057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49AC2"/>
            </a:solidFill>
            <a:ln w="657225">
              <a:solidFill>
                <a:srgbClr val="049AC2"/>
              </a:solidFill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1188871" y="2370161"/>
            <a:ext cx="5124896" cy="8808415"/>
          </a:xfrm>
          <a:prstGeom prst="rect">
            <a:avLst/>
          </a:prstGeom>
        </p:spPr>
      </p:pic>
      <p:grpSp>
        <p:nvGrpSpPr>
          <p:cNvPr name="Group 6" id="6"/>
          <p:cNvGrpSpPr/>
          <p:nvPr/>
        </p:nvGrpSpPr>
        <p:grpSpPr>
          <a:xfrm rot="0">
            <a:off x="-415315" y="8067562"/>
            <a:ext cx="4478719" cy="2835334"/>
            <a:chOff x="0" y="0"/>
            <a:chExt cx="1605072" cy="1016120"/>
          </a:xfrm>
        </p:grpSpPr>
        <p:sp>
          <p:nvSpPr>
            <p:cNvPr name="Freeform 7" id="7"/>
            <p:cNvSpPr/>
            <p:nvPr/>
          </p:nvSpPr>
          <p:spPr>
            <a:xfrm>
              <a:off x="0" y="0"/>
              <a:ext cx="1605072" cy="1016120"/>
            </a:xfrm>
            <a:custGeom>
              <a:avLst/>
              <a:gdLst/>
              <a:ahLst/>
              <a:cxnLst/>
              <a:rect r="r" b="b" t="t" l="l"/>
              <a:pathLst>
                <a:path h="1016120" w="1605072">
                  <a:moveTo>
                    <a:pt x="0" y="0"/>
                  </a:moveTo>
                  <a:lnTo>
                    <a:pt x="1605072" y="0"/>
                  </a:lnTo>
                  <a:lnTo>
                    <a:pt x="1605072" y="1016120"/>
                  </a:lnTo>
                  <a:lnTo>
                    <a:pt x="0" y="1016120"/>
                  </a:lnTo>
                  <a:close/>
                </a:path>
              </a:pathLst>
            </a:custGeom>
            <a:solidFill>
              <a:srgbClr val="FFC42B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2623671" y="9703884"/>
            <a:ext cx="2697103" cy="2697103"/>
            <a:chOff x="0" y="0"/>
            <a:chExt cx="812800" cy="812800"/>
          </a:xfrm>
        </p:grpSpPr>
        <p:sp>
          <p:nvSpPr>
            <p:cNvPr name="Freeform 10" id="1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657225">
              <a:solidFill>
                <a:srgbClr val="FFFFFF"/>
              </a:solidFill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3474332" y="354005"/>
            <a:ext cx="4763560" cy="939926"/>
            <a:chOff x="0" y="0"/>
            <a:chExt cx="1707152" cy="336848"/>
          </a:xfrm>
        </p:grpSpPr>
        <p:sp>
          <p:nvSpPr>
            <p:cNvPr name="Freeform 13" id="13"/>
            <p:cNvSpPr/>
            <p:nvPr/>
          </p:nvSpPr>
          <p:spPr>
            <a:xfrm>
              <a:off x="0" y="0"/>
              <a:ext cx="1707152" cy="336848"/>
            </a:xfrm>
            <a:custGeom>
              <a:avLst/>
              <a:gdLst/>
              <a:ahLst/>
              <a:cxnLst/>
              <a:rect r="r" b="b" t="t" l="l"/>
              <a:pathLst>
                <a:path h="336848" w="1707152">
                  <a:moveTo>
                    <a:pt x="144646" y="0"/>
                  </a:moveTo>
                  <a:lnTo>
                    <a:pt x="1562506" y="0"/>
                  </a:lnTo>
                  <a:cubicBezTo>
                    <a:pt x="1642392" y="0"/>
                    <a:pt x="1707152" y="64760"/>
                    <a:pt x="1707152" y="144646"/>
                  </a:cubicBezTo>
                  <a:lnTo>
                    <a:pt x="1707152" y="192202"/>
                  </a:lnTo>
                  <a:cubicBezTo>
                    <a:pt x="1707152" y="230564"/>
                    <a:pt x="1691913" y="267356"/>
                    <a:pt x="1664787" y="294482"/>
                  </a:cubicBezTo>
                  <a:cubicBezTo>
                    <a:pt x="1637660" y="321609"/>
                    <a:pt x="1600869" y="336848"/>
                    <a:pt x="1562506" y="336848"/>
                  </a:cubicBezTo>
                  <a:lnTo>
                    <a:pt x="144646" y="336848"/>
                  </a:lnTo>
                  <a:cubicBezTo>
                    <a:pt x="106284" y="336848"/>
                    <a:pt x="69492" y="321609"/>
                    <a:pt x="42366" y="294482"/>
                  </a:cubicBezTo>
                  <a:cubicBezTo>
                    <a:pt x="15239" y="267356"/>
                    <a:pt x="0" y="230564"/>
                    <a:pt x="0" y="192202"/>
                  </a:cubicBezTo>
                  <a:lnTo>
                    <a:pt x="0" y="144646"/>
                  </a:lnTo>
                  <a:cubicBezTo>
                    <a:pt x="0" y="106284"/>
                    <a:pt x="15239" y="69492"/>
                    <a:pt x="42366" y="42366"/>
                  </a:cubicBezTo>
                  <a:cubicBezTo>
                    <a:pt x="69492" y="15239"/>
                    <a:pt x="106284" y="0"/>
                    <a:pt x="144646" y="0"/>
                  </a:cubicBezTo>
                  <a:close/>
                </a:path>
              </a:pathLst>
            </a:custGeom>
            <a:solidFill>
              <a:srgbClr val="FFC42B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6589097" y="3631275"/>
            <a:ext cx="2697103" cy="2697103"/>
            <a:chOff x="0" y="0"/>
            <a:chExt cx="812800" cy="812800"/>
          </a:xfrm>
        </p:grpSpPr>
        <p:sp>
          <p:nvSpPr>
            <p:cNvPr name="Freeform 16" id="16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657225">
              <a:solidFill>
                <a:srgbClr val="FFC736"/>
              </a:solidFill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3780000" y="4726650"/>
            <a:ext cx="4762122" cy="6176246"/>
            <a:chOff x="0" y="0"/>
            <a:chExt cx="1706637" cy="2213427"/>
          </a:xfrm>
        </p:grpSpPr>
        <p:sp>
          <p:nvSpPr>
            <p:cNvPr name="Freeform 19" id="19"/>
            <p:cNvSpPr/>
            <p:nvPr/>
          </p:nvSpPr>
          <p:spPr>
            <a:xfrm>
              <a:off x="0" y="0"/>
              <a:ext cx="1706637" cy="2213427"/>
            </a:xfrm>
            <a:custGeom>
              <a:avLst/>
              <a:gdLst/>
              <a:ahLst/>
              <a:cxnLst/>
              <a:rect r="r" b="b" t="t" l="l"/>
              <a:pathLst>
                <a:path h="2213427" w="1706637">
                  <a:moveTo>
                    <a:pt x="0" y="0"/>
                  </a:moveTo>
                  <a:lnTo>
                    <a:pt x="1706637" y="0"/>
                  </a:lnTo>
                  <a:lnTo>
                    <a:pt x="1706637" y="2213427"/>
                  </a:lnTo>
                  <a:lnTo>
                    <a:pt x="0" y="2213427"/>
                  </a:lnTo>
                  <a:close/>
                </a:path>
              </a:pathLst>
            </a:custGeom>
            <a:solidFill>
              <a:srgbClr val="049AC2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pic>
        <p:nvPicPr>
          <p:cNvPr name="Picture 21" id="21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301870" y="142897"/>
            <a:ext cx="1816188" cy="1362141"/>
          </a:xfrm>
          <a:prstGeom prst="rect">
            <a:avLst/>
          </a:prstGeom>
        </p:spPr>
      </p:pic>
      <p:sp>
        <p:nvSpPr>
          <p:cNvPr name="TextBox 22" id="22"/>
          <p:cNvSpPr txBox="true"/>
          <p:nvPr/>
        </p:nvSpPr>
        <p:spPr>
          <a:xfrm rot="0">
            <a:off x="3936025" y="511823"/>
            <a:ext cx="3418739" cy="5861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40"/>
              </a:lnSpc>
            </a:pPr>
            <a:r>
              <a:rPr lang="en-US" sz="1671">
                <a:solidFill>
                  <a:srgbClr val="2D446E"/>
                </a:solidFill>
                <a:latin typeface="Open Sauce SemiBold Bold"/>
              </a:rPr>
              <a:t>ESCUELA DE INGENIERÍA DE PETRÓLEOS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3167533" y="1571816"/>
            <a:ext cx="3872810" cy="4649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3771"/>
              </a:lnSpc>
              <a:spcBef>
                <a:spcPct val="0"/>
              </a:spcBef>
            </a:pPr>
            <a:r>
              <a:rPr lang="en-US" sz="2694">
                <a:solidFill>
                  <a:srgbClr val="FFC42B"/>
                </a:solidFill>
                <a:latin typeface="Amiko Bold"/>
              </a:rPr>
              <a:t>COMUNICACIÓN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3207133" y="2349997"/>
            <a:ext cx="3908877" cy="12231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863"/>
              </a:lnSpc>
            </a:pPr>
            <a:r>
              <a:rPr lang="en-US" sz="4266">
                <a:solidFill>
                  <a:srgbClr val="00B7D0"/>
                </a:solidFill>
                <a:latin typeface="Amiko Bold Bold"/>
              </a:rPr>
              <a:t>DESEMPEÑO DOCENTE EIP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4213142" y="5432989"/>
            <a:ext cx="3141622" cy="2762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216"/>
              </a:lnSpc>
            </a:pPr>
            <a:r>
              <a:rPr lang="en-US" sz="1847">
                <a:solidFill>
                  <a:srgbClr val="FFFFFF"/>
                </a:solidFill>
                <a:latin typeface="Open Sauce SemiBold"/>
              </a:rPr>
              <a:t>Desde la EIP queremos reconocer cada día de tu trabajo como un esfuerzo para alcanzar grandes logros.</a:t>
            </a:r>
          </a:p>
          <a:p>
            <a:pPr>
              <a:lnSpc>
                <a:spcPts val="2216"/>
              </a:lnSpc>
            </a:pPr>
          </a:p>
          <a:p>
            <a:pPr algn="l" marL="0" indent="0" lvl="0">
              <a:lnSpc>
                <a:spcPts val="2216"/>
              </a:lnSpc>
            </a:pPr>
            <a:r>
              <a:rPr lang="en-US" sz="1847">
                <a:solidFill>
                  <a:srgbClr val="FFFFFF"/>
                </a:solidFill>
                <a:latin typeface="Open Sauce SemiBold"/>
              </a:rPr>
              <a:t>Hoy lo demuestras con tu buen desempeño laboral. Tu puntaje dentro de la evaluación interna es de: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301870" y="8638282"/>
            <a:ext cx="3260549" cy="3864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145"/>
              </a:lnSpc>
              <a:spcBef>
                <a:spcPct val="0"/>
              </a:spcBef>
            </a:pPr>
            <a:r>
              <a:rPr lang="en-US" sz="2247" spc="94">
                <a:solidFill>
                  <a:srgbClr val="2D446E"/>
                </a:solidFill>
                <a:latin typeface="Amiko Bold Bold"/>
              </a:rPr>
              <a:t>NO OLVIDES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301870" y="9091672"/>
            <a:ext cx="2959330" cy="919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1805"/>
              </a:lnSpc>
              <a:spcBef>
                <a:spcPct val="0"/>
              </a:spcBef>
            </a:pPr>
            <a:r>
              <a:rPr lang="en-US" sz="1289">
                <a:solidFill>
                  <a:srgbClr val="2D446E"/>
                </a:solidFill>
                <a:latin typeface="Open Sans"/>
              </a:rPr>
              <a:t>Siempre hay oportunidades de mejora. Eres parte de la generación de valor dentro de la EIP, sigue dando tu mejor esfuerzo.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4805680" y="8883884"/>
            <a:ext cx="1679429" cy="8939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15"/>
              </a:lnSpc>
            </a:pPr>
            <a:r>
              <a:rPr lang="en-US" sz="6066">
                <a:solidFill>
                  <a:srgbClr val="FFFFFF"/>
                </a:solidFill>
                <a:latin typeface="Amiko Bold"/>
              </a:rPr>
              <a:t>##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4074583" y="9612361"/>
            <a:ext cx="3141622" cy="247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976"/>
              </a:lnSpc>
            </a:pPr>
            <a:r>
              <a:rPr lang="en-US" sz="1647">
                <a:solidFill>
                  <a:srgbClr val="FFFFFF"/>
                </a:solidFill>
                <a:latin typeface="Open Sauce SemiBold"/>
              </a:rPr>
              <a:t>(Puntajes entre 4 a 5)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058134" y="-1689723"/>
            <a:ext cx="3692057" cy="3692057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65AA89"/>
            </a:solidFill>
            <a:ln w="657225">
              <a:solidFill>
                <a:srgbClr val="65AA89"/>
              </a:solidFill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-1902440" y="2487288"/>
            <a:ext cx="6230098" cy="5717424"/>
          </a:xfrm>
          <a:prstGeom prst="rect">
            <a:avLst/>
          </a:prstGeom>
        </p:spPr>
      </p:pic>
      <p:grpSp>
        <p:nvGrpSpPr>
          <p:cNvPr name="Group 6" id="6"/>
          <p:cNvGrpSpPr/>
          <p:nvPr/>
        </p:nvGrpSpPr>
        <p:grpSpPr>
          <a:xfrm rot="0">
            <a:off x="-415315" y="8067562"/>
            <a:ext cx="4478719" cy="2835334"/>
            <a:chOff x="0" y="0"/>
            <a:chExt cx="1605072" cy="1016120"/>
          </a:xfrm>
        </p:grpSpPr>
        <p:sp>
          <p:nvSpPr>
            <p:cNvPr name="Freeform 7" id="7"/>
            <p:cNvSpPr/>
            <p:nvPr/>
          </p:nvSpPr>
          <p:spPr>
            <a:xfrm>
              <a:off x="0" y="0"/>
              <a:ext cx="1605072" cy="1016120"/>
            </a:xfrm>
            <a:custGeom>
              <a:avLst/>
              <a:gdLst/>
              <a:ahLst/>
              <a:cxnLst/>
              <a:rect r="r" b="b" t="t" l="l"/>
              <a:pathLst>
                <a:path h="1016120" w="1605072">
                  <a:moveTo>
                    <a:pt x="0" y="0"/>
                  </a:moveTo>
                  <a:lnTo>
                    <a:pt x="1605072" y="0"/>
                  </a:lnTo>
                  <a:lnTo>
                    <a:pt x="1605072" y="1016120"/>
                  </a:lnTo>
                  <a:lnTo>
                    <a:pt x="0" y="1016120"/>
                  </a:lnTo>
                  <a:close/>
                </a:path>
              </a:pathLst>
            </a:custGeom>
            <a:solidFill>
              <a:srgbClr val="FFC42B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2623671" y="9703884"/>
            <a:ext cx="2697103" cy="2697103"/>
            <a:chOff x="0" y="0"/>
            <a:chExt cx="812800" cy="812800"/>
          </a:xfrm>
        </p:grpSpPr>
        <p:sp>
          <p:nvSpPr>
            <p:cNvPr name="Freeform 10" id="1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657225">
              <a:solidFill>
                <a:srgbClr val="FFFFFF"/>
              </a:solidFill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3474332" y="354005"/>
            <a:ext cx="4763560" cy="939926"/>
            <a:chOff x="0" y="0"/>
            <a:chExt cx="1707152" cy="336848"/>
          </a:xfrm>
        </p:grpSpPr>
        <p:sp>
          <p:nvSpPr>
            <p:cNvPr name="Freeform 13" id="13"/>
            <p:cNvSpPr/>
            <p:nvPr/>
          </p:nvSpPr>
          <p:spPr>
            <a:xfrm>
              <a:off x="0" y="0"/>
              <a:ext cx="1707152" cy="336848"/>
            </a:xfrm>
            <a:custGeom>
              <a:avLst/>
              <a:gdLst/>
              <a:ahLst/>
              <a:cxnLst/>
              <a:rect r="r" b="b" t="t" l="l"/>
              <a:pathLst>
                <a:path h="336848" w="1707152">
                  <a:moveTo>
                    <a:pt x="144646" y="0"/>
                  </a:moveTo>
                  <a:lnTo>
                    <a:pt x="1562506" y="0"/>
                  </a:lnTo>
                  <a:cubicBezTo>
                    <a:pt x="1642392" y="0"/>
                    <a:pt x="1707152" y="64760"/>
                    <a:pt x="1707152" y="144646"/>
                  </a:cubicBezTo>
                  <a:lnTo>
                    <a:pt x="1707152" y="192202"/>
                  </a:lnTo>
                  <a:cubicBezTo>
                    <a:pt x="1707152" y="230564"/>
                    <a:pt x="1691913" y="267356"/>
                    <a:pt x="1664787" y="294482"/>
                  </a:cubicBezTo>
                  <a:cubicBezTo>
                    <a:pt x="1637660" y="321609"/>
                    <a:pt x="1600869" y="336848"/>
                    <a:pt x="1562506" y="336848"/>
                  </a:cubicBezTo>
                  <a:lnTo>
                    <a:pt x="144646" y="336848"/>
                  </a:lnTo>
                  <a:cubicBezTo>
                    <a:pt x="106284" y="336848"/>
                    <a:pt x="69492" y="321609"/>
                    <a:pt x="42366" y="294482"/>
                  </a:cubicBezTo>
                  <a:cubicBezTo>
                    <a:pt x="15239" y="267356"/>
                    <a:pt x="0" y="230564"/>
                    <a:pt x="0" y="192202"/>
                  </a:cubicBezTo>
                  <a:lnTo>
                    <a:pt x="0" y="144646"/>
                  </a:lnTo>
                  <a:cubicBezTo>
                    <a:pt x="0" y="106284"/>
                    <a:pt x="15239" y="69492"/>
                    <a:pt x="42366" y="42366"/>
                  </a:cubicBezTo>
                  <a:cubicBezTo>
                    <a:pt x="69492" y="15239"/>
                    <a:pt x="106284" y="0"/>
                    <a:pt x="144646" y="0"/>
                  </a:cubicBezTo>
                  <a:close/>
                </a:path>
              </a:pathLst>
            </a:custGeom>
            <a:solidFill>
              <a:srgbClr val="FFC42B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6589097" y="3631275"/>
            <a:ext cx="2697103" cy="2697103"/>
            <a:chOff x="0" y="0"/>
            <a:chExt cx="812800" cy="812800"/>
          </a:xfrm>
        </p:grpSpPr>
        <p:sp>
          <p:nvSpPr>
            <p:cNvPr name="Freeform 16" id="16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657225">
              <a:solidFill>
                <a:srgbClr val="FFC736"/>
              </a:solidFill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3780000" y="4726650"/>
            <a:ext cx="4762122" cy="6176246"/>
            <a:chOff x="0" y="0"/>
            <a:chExt cx="1706637" cy="2213427"/>
          </a:xfrm>
        </p:grpSpPr>
        <p:sp>
          <p:nvSpPr>
            <p:cNvPr name="Freeform 19" id="19"/>
            <p:cNvSpPr/>
            <p:nvPr/>
          </p:nvSpPr>
          <p:spPr>
            <a:xfrm>
              <a:off x="0" y="0"/>
              <a:ext cx="1706637" cy="2213427"/>
            </a:xfrm>
            <a:custGeom>
              <a:avLst/>
              <a:gdLst/>
              <a:ahLst/>
              <a:cxnLst/>
              <a:rect r="r" b="b" t="t" l="l"/>
              <a:pathLst>
                <a:path h="2213427" w="1706637">
                  <a:moveTo>
                    <a:pt x="0" y="0"/>
                  </a:moveTo>
                  <a:lnTo>
                    <a:pt x="1706637" y="0"/>
                  </a:lnTo>
                  <a:lnTo>
                    <a:pt x="1706637" y="2213427"/>
                  </a:lnTo>
                  <a:lnTo>
                    <a:pt x="0" y="2213427"/>
                  </a:lnTo>
                  <a:close/>
                </a:path>
              </a:pathLst>
            </a:custGeom>
            <a:solidFill>
              <a:srgbClr val="65AA89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pic>
        <p:nvPicPr>
          <p:cNvPr name="Picture 21" id="21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301870" y="142897"/>
            <a:ext cx="1816188" cy="1362141"/>
          </a:xfrm>
          <a:prstGeom prst="rect">
            <a:avLst/>
          </a:prstGeom>
        </p:spPr>
      </p:pic>
      <p:sp>
        <p:nvSpPr>
          <p:cNvPr name="TextBox 22" id="22"/>
          <p:cNvSpPr txBox="true"/>
          <p:nvPr/>
        </p:nvSpPr>
        <p:spPr>
          <a:xfrm rot="0">
            <a:off x="3936025" y="511823"/>
            <a:ext cx="3418739" cy="5861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40"/>
              </a:lnSpc>
            </a:pPr>
            <a:r>
              <a:rPr lang="en-US" sz="1671">
                <a:solidFill>
                  <a:srgbClr val="2D446E"/>
                </a:solidFill>
                <a:latin typeface="Open Sauce SemiBold Bold"/>
              </a:rPr>
              <a:t>ESCUELA DE INGENIERÍA DE PETRÓLEOS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3167533" y="1571816"/>
            <a:ext cx="3872810" cy="4649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3771"/>
              </a:lnSpc>
              <a:spcBef>
                <a:spcPct val="0"/>
              </a:spcBef>
            </a:pPr>
            <a:r>
              <a:rPr lang="en-US" sz="2694">
                <a:solidFill>
                  <a:srgbClr val="FFC42B"/>
                </a:solidFill>
                <a:latin typeface="Amiko Bold"/>
              </a:rPr>
              <a:t>COMUNICACIÓN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3207133" y="2349997"/>
            <a:ext cx="3908877" cy="12231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863"/>
              </a:lnSpc>
            </a:pPr>
            <a:r>
              <a:rPr lang="en-US" sz="4266">
                <a:solidFill>
                  <a:srgbClr val="65AA89"/>
                </a:solidFill>
                <a:latin typeface="Amiko Bold Bold"/>
              </a:rPr>
              <a:t>DESEMPEÑO DOCENTE EIP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4805680" y="8883884"/>
            <a:ext cx="1679429" cy="8939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15"/>
              </a:lnSpc>
            </a:pPr>
            <a:r>
              <a:rPr lang="en-US" sz="6066">
                <a:solidFill>
                  <a:srgbClr val="FFFFFF"/>
                </a:solidFill>
                <a:latin typeface="Amiko Bold"/>
              </a:rPr>
              <a:t>##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4213142" y="5432989"/>
            <a:ext cx="3141622" cy="3038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216"/>
              </a:lnSpc>
            </a:pPr>
            <a:r>
              <a:rPr lang="en-US" sz="1847">
                <a:solidFill>
                  <a:srgbClr val="FFFFFF"/>
                </a:solidFill>
                <a:latin typeface="Open Sauce SemiBold"/>
              </a:rPr>
              <a:t>Desde la EIP queremos reconocer cada día de tu trabajo como un esfuerzo para alcanzar grandes logros.</a:t>
            </a:r>
          </a:p>
          <a:p>
            <a:pPr>
              <a:lnSpc>
                <a:spcPts val="2216"/>
              </a:lnSpc>
            </a:pPr>
          </a:p>
          <a:p>
            <a:pPr algn="l" marL="0" indent="0" lvl="0">
              <a:lnSpc>
                <a:spcPts val="2216"/>
              </a:lnSpc>
            </a:pPr>
            <a:r>
              <a:rPr lang="en-US" sz="1847">
                <a:solidFill>
                  <a:srgbClr val="FFFFFF"/>
                </a:solidFill>
                <a:latin typeface="Open Sauce SemiBold"/>
              </a:rPr>
              <a:t>Vas por buen camino, faltan pocos pasos para lograr la meta. Tu puntaje dentro de la evaluación interna es de: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4074583" y="9612361"/>
            <a:ext cx="3141622" cy="247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976"/>
              </a:lnSpc>
            </a:pPr>
            <a:r>
              <a:rPr lang="en-US" sz="1647">
                <a:solidFill>
                  <a:srgbClr val="FFFFFF"/>
                </a:solidFill>
                <a:latin typeface="Open Sauce SemiBold"/>
              </a:rPr>
              <a:t>(Puntajes entre 3 a 3.9)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301870" y="8638282"/>
            <a:ext cx="3260549" cy="3864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145"/>
              </a:lnSpc>
              <a:spcBef>
                <a:spcPct val="0"/>
              </a:spcBef>
            </a:pPr>
            <a:r>
              <a:rPr lang="en-US" sz="2247" spc="94">
                <a:solidFill>
                  <a:srgbClr val="2D446E"/>
                </a:solidFill>
                <a:latin typeface="Amiko Bold Bold"/>
              </a:rPr>
              <a:t>NO OLVIDES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301870" y="9091672"/>
            <a:ext cx="2959330" cy="919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1805"/>
              </a:lnSpc>
              <a:spcBef>
                <a:spcPct val="0"/>
              </a:spcBef>
            </a:pPr>
            <a:r>
              <a:rPr lang="en-US" sz="1289">
                <a:solidFill>
                  <a:srgbClr val="2D446E"/>
                </a:solidFill>
                <a:latin typeface="Open Sans"/>
              </a:rPr>
              <a:t>Siempre hay oportunidades de mejora. Busca potenciaizar tus fortalezas para ser un apoyo integral para la EIP.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058134" y="-1689723"/>
            <a:ext cx="3692057" cy="3692057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E77965"/>
            </a:solidFill>
            <a:ln w="657225">
              <a:solidFill>
                <a:srgbClr val="E77965"/>
              </a:solidFill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934470" y="2742283"/>
            <a:ext cx="5030357" cy="5382678"/>
          </a:xfrm>
          <a:prstGeom prst="rect">
            <a:avLst/>
          </a:prstGeom>
        </p:spPr>
      </p:pic>
      <p:grpSp>
        <p:nvGrpSpPr>
          <p:cNvPr name="Group 6" id="6"/>
          <p:cNvGrpSpPr/>
          <p:nvPr/>
        </p:nvGrpSpPr>
        <p:grpSpPr>
          <a:xfrm rot="0">
            <a:off x="-415315" y="8067562"/>
            <a:ext cx="4478719" cy="2835334"/>
            <a:chOff x="0" y="0"/>
            <a:chExt cx="1605072" cy="1016120"/>
          </a:xfrm>
        </p:grpSpPr>
        <p:sp>
          <p:nvSpPr>
            <p:cNvPr name="Freeform 7" id="7"/>
            <p:cNvSpPr/>
            <p:nvPr/>
          </p:nvSpPr>
          <p:spPr>
            <a:xfrm>
              <a:off x="0" y="0"/>
              <a:ext cx="1605072" cy="1016120"/>
            </a:xfrm>
            <a:custGeom>
              <a:avLst/>
              <a:gdLst/>
              <a:ahLst/>
              <a:cxnLst/>
              <a:rect r="r" b="b" t="t" l="l"/>
              <a:pathLst>
                <a:path h="1016120" w="1605072">
                  <a:moveTo>
                    <a:pt x="0" y="0"/>
                  </a:moveTo>
                  <a:lnTo>
                    <a:pt x="1605072" y="0"/>
                  </a:lnTo>
                  <a:lnTo>
                    <a:pt x="1605072" y="1016120"/>
                  </a:lnTo>
                  <a:lnTo>
                    <a:pt x="0" y="1016120"/>
                  </a:lnTo>
                  <a:close/>
                </a:path>
              </a:pathLst>
            </a:custGeom>
            <a:solidFill>
              <a:srgbClr val="FFC42B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2623671" y="9703884"/>
            <a:ext cx="2697103" cy="2697103"/>
            <a:chOff x="0" y="0"/>
            <a:chExt cx="812800" cy="812800"/>
          </a:xfrm>
        </p:grpSpPr>
        <p:sp>
          <p:nvSpPr>
            <p:cNvPr name="Freeform 10" id="1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657225">
              <a:solidFill>
                <a:srgbClr val="FFFFFF"/>
              </a:solidFill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3474332" y="354005"/>
            <a:ext cx="4763560" cy="939926"/>
            <a:chOff x="0" y="0"/>
            <a:chExt cx="1707152" cy="336848"/>
          </a:xfrm>
        </p:grpSpPr>
        <p:sp>
          <p:nvSpPr>
            <p:cNvPr name="Freeform 13" id="13"/>
            <p:cNvSpPr/>
            <p:nvPr/>
          </p:nvSpPr>
          <p:spPr>
            <a:xfrm>
              <a:off x="0" y="0"/>
              <a:ext cx="1707152" cy="336848"/>
            </a:xfrm>
            <a:custGeom>
              <a:avLst/>
              <a:gdLst/>
              <a:ahLst/>
              <a:cxnLst/>
              <a:rect r="r" b="b" t="t" l="l"/>
              <a:pathLst>
                <a:path h="336848" w="1707152">
                  <a:moveTo>
                    <a:pt x="144646" y="0"/>
                  </a:moveTo>
                  <a:lnTo>
                    <a:pt x="1562506" y="0"/>
                  </a:lnTo>
                  <a:cubicBezTo>
                    <a:pt x="1642392" y="0"/>
                    <a:pt x="1707152" y="64760"/>
                    <a:pt x="1707152" y="144646"/>
                  </a:cubicBezTo>
                  <a:lnTo>
                    <a:pt x="1707152" y="192202"/>
                  </a:lnTo>
                  <a:cubicBezTo>
                    <a:pt x="1707152" y="230564"/>
                    <a:pt x="1691913" y="267356"/>
                    <a:pt x="1664787" y="294482"/>
                  </a:cubicBezTo>
                  <a:cubicBezTo>
                    <a:pt x="1637660" y="321609"/>
                    <a:pt x="1600869" y="336848"/>
                    <a:pt x="1562506" y="336848"/>
                  </a:cubicBezTo>
                  <a:lnTo>
                    <a:pt x="144646" y="336848"/>
                  </a:lnTo>
                  <a:cubicBezTo>
                    <a:pt x="106284" y="336848"/>
                    <a:pt x="69492" y="321609"/>
                    <a:pt x="42366" y="294482"/>
                  </a:cubicBezTo>
                  <a:cubicBezTo>
                    <a:pt x="15239" y="267356"/>
                    <a:pt x="0" y="230564"/>
                    <a:pt x="0" y="192202"/>
                  </a:cubicBezTo>
                  <a:lnTo>
                    <a:pt x="0" y="144646"/>
                  </a:lnTo>
                  <a:cubicBezTo>
                    <a:pt x="0" y="106284"/>
                    <a:pt x="15239" y="69492"/>
                    <a:pt x="42366" y="42366"/>
                  </a:cubicBezTo>
                  <a:cubicBezTo>
                    <a:pt x="69492" y="15239"/>
                    <a:pt x="106284" y="0"/>
                    <a:pt x="144646" y="0"/>
                  </a:cubicBezTo>
                  <a:close/>
                </a:path>
              </a:pathLst>
            </a:custGeom>
            <a:solidFill>
              <a:srgbClr val="FFC42B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6589097" y="3631275"/>
            <a:ext cx="2697103" cy="2697103"/>
            <a:chOff x="0" y="0"/>
            <a:chExt cx="812800" cy="812800"/>
          </a:xfrm>
        </p:grpSpPr>
        <p:sp>
          <p:nvSpPr>
            <p:cNvPr name="Freeform 16" id="16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657225">
              <a:solidFill>
                <a:srgbClr val="FFC736"/>
              </a:solidFill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3780000" y="4726650"/>
            <a:ext cx="4762122" cy="6176246"/>
            <a:chOff x="0" y="0"/>
            <a:chExt cx="1706637" cy="2213427"/>
          </a:xfrm>
        </p:grpSpPr>
        <p:sp>
          <p:nvSpPr>
            <p:cNvPr name="Freeform 19" id="19"/>
            <p:cNvSpPr/>
            <p:nvPr/>
          </p:nvSpPr>
          <p:spPr>
            <a:xfrm>
              <a:off x="0" y="0"/>
              <a:ext cx="1706637" cy="2213427"/>
            </a:xfrm>
            <a:custGeom>
              <a:avLst/>
              <a:gdLst/>
              <a:ahLst/>
              <a:cxnLst/>
              <a:rect r="r" b="b" t="t" l="l"/>
              <a:pathLst>
                <a:path h="2213427" w="1706637">
                  <a:moveTo>
                    <a:pt x="0" y="0"/>
                  </a:moveTo>
                  <a:lnTo>
                    <a:pt x="1706637" y="0"/>
                  </a:lnTo>
                  <a:lnTo>
                    <a:pt x="1706637" y="2213427"/>
                  </a:lnTo>
                  <a:lnTo>
                    <a:pt x="0" y="2213427"/>
                  </a:lnTo>
                  <a:close/>
                </a:path>
              </a:pathLst>
            </a:custGeom>
            <a:solidFill>
              <a:srgbClr val="E77965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pic>
        <p:nvPicPr>
          <p:cNvPr name="Picture 21" id="21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301870" y="142897"/>
            <a:ext cx="1816188" cy="1362141"/>
          </a:xfrm>
          <a:prstGeom prst="rect">
            <a:avLst/>
          </a:prstGeom>
        </p:spPr>
      </p:pic>
      <p:sp>
        <p:nvSpPr>
          <p:cNvPr name="TextBox 22" id="22"/>
          <p:cNvSpPr txBox="true"/>
          <p:nvPr/>
        </p:nvSpPr>
        <p:spPr>
          <a:xfrm rot="0">
            <a:off x="3936025" y="511823"/>
            <a:ext cx="3418739" cy="5861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40"/>
              </a:lnSpc>
            </a:pPr>
            <a:r>
              <a:rPr lang="en-US" sz="1671">
                <a:solidFill>
                  <a:srgbClr val="2D446E"/>
                </a:solidFill>
                <a:latin typeface="Open Sauce SemiBold Bold"/>
              </a:rPr>
              <a:t>ESCUELA DE INGENIERÍA DE PETRÓLEOS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3167533" y="1571816"/>
            <a:ext cx="3872810" cy="4649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3771"/>
              </a:lnSpc>
              <a:spcBef>
                <a:spcPct val="0"/>
              </a:spcBef>
            </a:pPr>
            <a:r>
              <a:rPr lang="en-US" sz="2694">
                <a:solidFill>
                  <a:srgbClr val="FFC42B"/>
                </a:solidFill>
                <a:latin typeface="Amiko Bold"/>
              </a:rPr>
              <a:t>COMUNICACIÓN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3207133" y="2349997"/>
            <a:ext cx="3908877" cy="12231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863"/>
              </a:lnSpc>
            </a:pPr>
            <a:r>
              <a:rPr lang="en-US" sz="4266">
                <a:solidFill>
                  <a:srgbClr val="E77965"/>
                </a:solidFill>
                <a:latin typeface="Amiko Bold Bold"/>
              </a:rPr>
              <a:t>DESEMPEÑO DOCENTE EIP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4074583" y="9612361"/>
            <a:ext cx="3141622" cy="247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976"/>
              </a:lnSpc>
            </a:pPr>
            <a:r>
              <a:rPr lang="en-US" sz="1647">
                <a:solidFill>
                  <a:srgbClr val="FFFFFF"/>
                </a:solidFill>
                <a:latin typeface="Open Sauce SemiBold"/>
              </a:rPr>
              <a:t>(Puntajes entre 1 a 2.9)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4213142" y="5432989"/>
            <a:ext cx="3141622" cy="3038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216"/>
              </a:lnSpc>
            </a:pPr>
            <a:r>
              <a:rPr lang="en-US" sz="1847">
                <a:solidFill>
                  <a:srgbClr val="FFFFFF"/>
                </a:solidFill>
                <a:latin typeface="Open Sauce SemiBold"/>
              </a:rPr>
              <a:t>Desde la EIP queremos reconocer cada día de tu trabajo como un esfuerzo para alcanzar grandes logros.</a:t>
            </a:r>
          </a:p>
          <a:p>
            <a:pPr>
              <a:lnSpc>
                <a:spcPts val="2216"/>
              </a:lnSpc>
            </a:pPr>
          </a:p>
          <a:p>
            <a:pPr algn="l" marL="0" indent="0" lvl="0">
              <a:lnSpc>
                <a:spcPts val="2216"/>
              </a:lnSpc>
            </a:pPr>
            <a:r>
              <a:rPr lang="en-US" sz="1847">
                <a:solidFill>
                  <a:srgbClr val="FFFFFF"/>
                </a:solidFill>
                <a:latin typeface="Open Sauce SemiBold"/>
              </a:rPr>
              <a:t>Queremos ayudar a que logres alinearte con la meta de la EIP. Tu puntaje dentro de la evaluación interna es de: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4805680" y="8883884"/>
            <a:ext cx="1679429" cy="8939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15"/>
              </a:lnSpc>
            </a:pPr>
            <a:r>
              <a:rPr lang="en-US" sz="6066">
                <a:solidFill>
                  <a:srgbClr val="FFFFFF"/>
                </a:solidFill>
                <a:latin typeface="Amiko Bold"/>
              </a:rPr>
              <a:t>##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301870" y="9091672"/>
            <a:ext cx="2959330" cy="919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1805"/>
              </a:lnSpc>
              <a:spcBef>
                <a:spcPct val="0"/>
              </a:spcBef>
            </a:pPr>
            <a:r>
              <a:rPr lang="en-US" sz="1289">
                <a:solidFill>
                  <a:srgbClr val="2D446E"/>
                </a:solidFill>
                <a:latin typeface="Open Sans"/>
              </a:rPr>
              <a:t>Siempre hay oportunidades de mejora, es momento de encontrarlas y fortalecer tu desarrollo como docente. No pierdas el enfoque. 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301870" y="8638282"/>
            <a:ext cx="3260549" cy="3864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145"/>
              </a:lnSpc>
              <a:spcBef>
                <a:spcPct val="0"/>
              </a:spcBef>
            </a:pPr>
            <a:r>
              <a:rPr lang="en-US" sz="2247" spc="94">
                <a:solidFill>
                  <a:srgbClr val="2D446E"/>
                </a:solidFill>
                <a:latin typeface="Amiko Bold Bold"/>
              </a:rPr>
              <a:t>NO OLVIDES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DAFfNCV6VhM</dc:identifier>
  <dcterms:modified xsi:type="dcterms:W3CDTF">2011-08-01T06:04:30Z</dcterms:modified>
  <cp:revision>1</cp:revision>
  <dc:title>escuela de ingeniería de petróleos</dc:title>
</cp:coreProperties>
</file>